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1" r:id="rId5"/>
    <p:sldId id="272" r:id="rId6"/>
    <p:sldId id="273" r:id="rId7"/>
    <p:sldId id="259" r:id="rId8"/>
    <p:sldId id="260" r:id="rId9"/>
    <p:sldId id="261" r:id="rId10"/>
    <p:sldId id="266" r:id="rId11"/>
    <p:sldId id="262"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11/27/2013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Visie &amp; Strategie</a:t>
            </a:r>
            <a:endParaRPr lang="nl-NL" dirty="0"/>
          </a:p>
        </p:txBody>
      </p:sp>
      <p:sp>
        <p:nvSpPr>
          <p:cNvPr id="3" name="Ondertitel 2"/>
          <p:cNvSpPr>
            <a:spLocks noGrp="1"/>
          </p:cNvSpPr>
          <p:nvPr>
            <p:ph type="subTitle" idx="1"/>
          </p:nvPr>
        </p:nvSpPr>
        <p:spPr/>
        <p:txBody>
          <a:bodyPr/>
          <a:lstStyle/>
          <a:p>
            <a:r>
              <a:rPr lang="en-US" dirty="0" smtClean="0"/>
              <a:t>Manuela Cagri</a:t>
            </a:r>
            <a:endParaRPr lang="nl-NL" dirty="0"/>
          </a:p>
        </p:txBody>
      </p:sp>
    </p:spTree>
    <p:extLst>
      <p:ext uri="{BB962C8B-B14F-4D97-AF65-F5344CB8AC3E}">
        <p14:creationId xmlns:p14="http://schemas.microsoft.com/office/powerpoint/2010/main" val="213219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r>
              <a:rPr lang="nl-NL" dirty="0" smtClean="0"/>
              <a:t>Ga op zoek naar de missies van de onderstaande bedrijven en kijk of de missies de drie vragen van het PMC-model beantwoorden.</a:t>
            </a:r>
          </a:p>
          <a:p>
            <a:endParaRPr lang="en-US" dirty="0"/>
          </a:p>
          <a:p>
            <a:r>
              <a:rPr lang="en-US" dirty="0" smtClean="0"/>
              <a:t>Albert </a:t>
            </a:r>
            <a:r>
              <a:rPr lang="nl-NL" dirty="0" smtClean="0"/>
              <a:t>Heijn</a:t>
            </a:r>
          </a:p>
          <a:p>
            <a:r>
              <a:rPr lang="nl-NL" dirty="0" smtClean="0"/>
              <a:t>Grolsch</a:t>
            </a:r>
          </a:p>
          <a:p>
            <a:r>
              <a:rPr lang="en-US" dirty="0" smtClean="0"/>
              <a:t>KPN</a:t>
            </a:r>
          </a:p>
          <a:p>
            <a:endParaRPr lang="nl-NL" dirty="0"/>
          </a:p>
        </p:txBody>
      </p:sp>
    </p:spTree>
    <p:extLst>
      <p:ext uri="{BB962C8B-B14F-4D97-AF65-F5344CB8AC3E}">
        <p14:creationId xmlns:p14="http://schemas.microsoft.com/office/powerpoint/2010/main" val="20872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Normen, waarden en overtuigingen</a:t>
            </a:r>
            <a:endParaRPr lang="nl-NL" dirty="0"/>
          </a:p>
        </p:txBody>
      </p:sp>
      <p:sp>
        <p:nvSpPr>
          <p:cNvPr id="3" name="Tijdelijke aanduiding voor inhoud 2"/>
          <p:cNvSpPr>
            <a:spLocks noGrp="1"/>
          </p:cNvSpPr>
          <p:nvPr>
            <p:ph idx="1"/>
          </p:nvPr>
        </p:nvSpPr>
        <p:spPr/>
        <p:txBody>
          <a:bodyPr/>
          <a:lstStyle/>
          <a:p>
            <a:r>
              <a:rPr lang="nl-NL" dirty="0"/>
              <a:t>Welke normen, waarden en overtuigingen staan centraal in ons </a:t>
            </a:r>
            <a:r>
              <a:rPr lang="nl-NL" dirty="0" smtClean="0"/>
              <a:t>handelen?</a:t>
            </a:r>
          </a:p>
          <a:p>
            <a:r>
              <a:rPr lang="nl-NL" dirty="0" smtClean="0"/>
              <a:t>Voorbeelden zijn:</a:t>
            </a:r>
          </a:p>
          <a:p>
            <a:pPr lvl="1"/>
            <a:r>
              <a:rPr lang="nl-NL" dirty="0" smtClean="0"/>
              <a:t>integriteit</a:t>
            </a:r>
          </a:p>
          <a:p>
            <a:pPr lvl="1"/>
            <a:r>
              <a:rPr lang="nl-NL" dirty="0" smtClean="0"/>
              <a:t>professionaliteit</a:t>
            </a:r>
          </a:p>
          <a:p>
            <a:pPr lvl="1"/>
            <a:r>
              <a:rPr lang="nl-NL" dirty="0" smtClean="0"/>
              <a:t>servicegerichtheid</a:t>
            </a:r>
          </a:p>
          <a:p>
            <a:pPr lvl="1"/>
            <a:r>
              <a:rPr lang="nl-NL" dirty="0" smtClean="0"/>
              <a:t>onafhankelijkheid</a:t>
            </a:r>
            <a:endParaRPr lang="nl-NL" dirty="0"/>
          </a:p>
        </p:txBody>
      </p:sp>
    </p:spTree>
    <p:extLst>
      <p:ext uri="{BB962C8B-B14F-4D97-AF65-F5344CB8AC3E}">
        <p14:creationId xmlns:p14="http://schemas.microsoft.com/office/powerpoint/2010/main" val="31644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definiëren van een missie</a:t>
            </a:r>
            <a:endParaRPr lang="nl-NL" dirty="0"/>
          </a:p>
        </p:txBody>
      </p:sp>
      <p:sp>
        <p:nvSpPr>
          <p:cNvPr id="3" name="Tijdelijke aanduiding voor inhoud 2"/>
          <p:cNvSpPr>
            <a:spLocks noGrp="1"/>
          </p:cNvSpPr>
          <p:nvPr>
            <p:ph idx="1"/>
          </p:nvPr>
        </p:nvSpPr>
        <p:spPr>
          <a:xfrm>
            <a:off x="1115097" y="2389507"/>
            <a:ext cx="9601196" cy="3318936"/>
          </a:xfrm>
        </p:spPr>
        <p:txBody>
          <a:bodyPr>
            <a:noAutofit/>
          </a:bodyPr>
          <a:lstStyle/>
          <a:p>
            <a:r>
              <a:rPr lang="nl-NL" sz="1600" dirty="0"/>
              <a:t>Een goede missie moet </a:t>
            </a:r>
            <a:r>
              <a:rPr lang="nl-NL" sz="1600" b="1" dirty="0"/>
              <a:t>beknopt</a:t>
            </a:r>
            <a:r>
              <a:rPr lang="nl-NL" sz="1600" dirty="0"/>
              <a:t> zijn en een link leggen naar de doelstellingen van de organisatie. Ook wordt aangegeven op welke </a:t>
            </a:r>
            <a:r>
              <a:rPr lang="nl-NL" sz="1600" b="1" dirty="0"/>
              <a:t>betrokkenen</a:t>
            </a:r>
            <a:r>
              <a:rPr lang="nl-NL" sz="1600" dirty="0"/>
              <a:t> (klanten, medewerkers of andere belanghebbenden) de organisatie zich richt.</a:t>
            </a:r>
          </a:p>
          <a:p>
            <a:r>
              <a:rPr lang="nl-NL" sz="1600" dirty="0" smtClean="0"/>
              <a:t>Termen </a:t>
            </a:r>
            <a:r>
              <a:rPr lang="nl-NL" sz="1600" dirty="0"/>
              <a:t>als ‘maximale </a:t>
            </a:r>
            <a:r>
              <a:rPr lang="nl-NL" sz="1600" dirty="0" err="1"/>
              <a:t>aandeelhouders-waarde</a:t>
            </a:r>
            <a:r>
              <a:rPr lang="nl-NL" sz="1600" dirty="0"/>
              <a:t>’, ‘tevreden medewerkers’ of ‘beste in de sector’ zijn te weinig meetbaar. Het zijn missies waar je medewerkers hun schouders over ophalen. Zorg voor een </a:t>
            </a:r>
            <a:r>
              <a:rPr lang="nl-NL" sz="1600" b="1" dirty="0"/>
              <a:t>concrete en aansprekende missie.</a:t>
            </a:r>
          </a:p>
          <a:p>
            <a:r>
              <a:rPr lang="nl-NL" sz="1600" dirty="0"/>
              <a:t>Het bestaansrecht van de  organisatie ligt in de buitenwereld. Geen enkele organisatie of afdeling werkt voor zichzelf. </a:t>
            </a:r>
            <a:r>
              <a:rPr lang="nl-NL" sz="1600" b="1" dirty="0"/>
              <a:t>Geef in de missie duidelijk aan wat je voor die buitenwereld wilt betekenen en hoe</a:t>
            </a:r>
            <a:r>
              <a:rPr lang="nl-NL" sz="1600" dirty="0"/>
              <a:t>.</a:t>
            </a:r>
          </a:p>
          <a:p>
            <a:r>
              <a:rPr lang="nl-NL" sz="1600" dirty="0"/>
              <a:t>Een goede missie geeft aan </a:t>
            </a:r>
            <a:r>
              <a:rPr lang="nl-NL" sz="1600" b="1" dirty="0" err="1"/>
              <a:t>waaróm</a:t>
            </a:r>
            <a:r>
              <a:rPr lang="nl-NL" sz="1600" b="1" dirty="0"/>
              <a:t> de onderneming haar activiteiten ontplooit</a:t>
            </a:r>
            <a:r>
              <a:rPr lang="nl-NL" sz="1600" dirty="0"/>
              <a:t>. Het volstaat niet om alleen te zeggen wat de organisatie doet. Motiveer het waarom.</a:t>
            </a:r>
          </a:p>
          <a:p>
            <a:r>
              <a:rPr lang="nl-NL" sz="1600" dirty="0"/>
              <a:t>Houd het </a:t>
            </a:r>
            <a:r>
              <a:rPr lang="nl-NL" sz="1600" b="1" dirty="0"/>
              <a:t>kort en memorabel</a:t>
            </a:r>
            <a:r>
              <a:rPr lang="nl-NL" sz="1600" dirty="0"/>
              <a:t>. Medewerkers, klanten en andere belanghebbenden moeten de missie makkelijk kunnen onthouden</a:t>
            </a:r>
            <a:r>
              <a:rPr lang="nl-NL" sz="1600" dirty="0" smtClean="0"/>
              <a:t>. </a:t>
            </a:r>
            <a:r>
              <a:rPr lang="nl-NL" sz="1600" dirty="0"/>
              <a:t>Een missie bestaat niet uit details, maar uit grote lijnen. </a:t>
            </a:r>
            <a:r>
              <a:rPr lang="nl-NL" sz="1600" b="1" dirty="0"/>
              <a:t>Kort en krachtig </a:t>
            </a:r>
            <a:r>
              <a:rPr lang="nl-NL" sz="1600" dirty="0"/>
              <a:t>dus.</a:t>
            </a:r>
          </a:p>
          <a:p>
            <a:r>
              <a:rPr lang="nl-NL" sz="1600" b="1" dirty="0"/>
              <a:t>Vermijd jargon en afkortingen</a:t>
            </a:r>
            <a:r>
              <a:rPr lang="nl-NL" sz="1600" dirty="0"/>
              <a:t>. Ga er niet vanuit dat iedereen binnen de organisatie alle afkortingen en jargon snapt. </a:t>
            </a:r>
          </a:p>
        </p:txBody>
      </p:sp>
    </p:spTree>
    <p:extLst>
      <p:ext uri="{BB962C8B-B14F-4D97-AF65-F5344CB8AC3E}">
        <p14:creationId xmlns:p14="http://schemas.microsoft.com/office/powerpoint/2010/main" val="1042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a:t>
            </a:r>
            <a:endParaRPr lang="nl-NL" dirty="0"/>
          </a:p>
        </p:txBody>
      </p:sp>
      <p:sp>
        <p:nvSpPr>
          <p:cNvPr id="3" name="Tijdelijke aanduiding voor inhoud 2"/>
          <p:cNvSpPr>
            <a:spLocks noGrp="1"/>
          </p:cNvSpPr>
          <p:nvPr>
            <p:ph idx="1"/>
          </p:nvPr>
        </p:nvSpPr>
        <p:spPr/>
        <p:txBody>
          <a:bodyPr/>
          <a:lstStyle/>
          <a:p>
            <a:r>
              <a:rPr lang="nl-NL" b="1" dirty="0" err="1"/>
              <a:t>Zappos</a:t>
            </a:r>
            <a:r>
              <a:rPr lang="nl-NL" b="1" dirty="0"/>
              <a:t>:</a:t>
            </a:r>
            <a:r>
              <a:rPr lang="nl-NL" dirty="0"/>
              <a:t> Wij zijn een bedrijf dat de beste customer service biedt en schoenen verkoopt. </a:t>
            </a:r>
          </a:p>
          <a:p>
            <a:r>
              <a:rPr lang="nl-NL" b="1" dirty="0"/>
              <a:t>Apple:</a:t>
            </a:r>
            <a:r>
              <a:rPr lang="nl-NL" dirty="0"/>
              <a:t> Wij willen werken makkelijker maken.</a:t>
            </a:r>
          </a:p>
          <a:p>
            <a:r>
              <a:rPr lang="nl-NL" b="1" dirty="0"/>
              <a:t>9292ov:</a:t>
            </a:r>
            <a:r>
              <a:rPr lang="nl-NL" dirty="0"/>
              <a:t> ﻿﻿Mensen prettig en efficiënt de weg wijzen van-deur-tot-deur.</a:t>
            </a:r>
          </a:p>
          <a:p>
            <a:endParaRPr lang="en-US" dirty="0" smtClean="0"/>
          </a:p>
          <a:p>
            <a:r>
              <a:rPr lang="nl-NL" dirty="0" smtClean="0"/>
              <a:t>Worden deze 3 missies juist geformuleerd?</a:t>
            </a:r>
          </a:p>
          <a:p>
            <a:endParaRPr lang="nl-NL" dirty="0"/>
          </a:p>
        </p:txBody>
      </p:sp>
    </p:spTree>
    <p:extLst>
      <p:ext uri="{BB962C8B-B14F-4D97-AF65-F5344CB8AC3E}">
        <p14:creationId xmlns:p14="http://schemas.microsoft.com/office/powerpoint/2010/main" val="26749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lstStyle/>
          <a:p>
            <a:r>
              <a:rPr lang="nl-NL" dirty="0"/>
              <a:t>Les 1: Visie en doelstellingen</a:t>
            </a:r>
          </a:p>
          <a:p>
            <a:r>
              <a:rPr lang="nl-NL" dirty="0">
                <a:solidFill>
                  <a:schemeClr val="tx1"/>
                </a:solidFill>
              </a:rPr>
              <a:t>Les 2: Visie</a:t>
            </a:r>
          </a:p>
          <a:p>
            <a:r>
              <a:rPr lang="nl-NL" dirty="0">
                <a:solidFill>
                  <a:srgbClr val="FF0000"/>
                </a:solidFill>
              </a:rPr>
              <a:t>Les 3</a:t>
            </a:r>
            <a:r>
              <a:rPr lang="nl-NL" dirty="0" smtClean="0">
                <a:solidFill>
                  <a:srgbClr val="FF0000"/>
                </a:solidFill>
              </a:rPr>
              <a:t>: </a:t>
            </a:r>
            <a:r>
              <a:rPr lang="nl-NL" dirty="0" smtClean="0">
                <a:solidFill>
                  <a:srgbClr val="FF0000"/>
                </a:solidFill>
              </a:rPr>
              <a:t>Missie</a:t>
            </a:r>
            <a:endParaRPr lang="nl-NL" dirty="0">
              <a:solidFill>
                <a:srgbClr val="FF0000"/>
              </a:solidFill>
            </a:endParaRPr>
          </a:p>
          <a:p>
            <a:r>
              <a:rPr lang="nl-NL" dirty="0"/>
              <a:t>Les 4: </a:t>
            </a:r>
            <a:r>
              <a:rPr lang="nl-NL" dirty="0"/>
              <a:t>S</a:t>
            </a:r>
            <a:r>
              <a:rPr lang="nl-NL" dirty="0" smtClean="0"/>
              <a:t>trategie</a:t>
            </a:r>
            <a:endParaRPr lang="nl-NL" dirty="0"/>
          </a:p>
          <a:p>
            <a:r>
              <a:rPr lang="nl-NL" dirty="0"/>
              <a:t>Les 5: </a:t>
            </a:r>
            <a:r>
              <a:rPr lang="nl-NL" dirty="0" smtClean="0"/>
              <a:t>Herhalen</a:t>
            </a:r>
            <a:endParaRPr lang="nl-NL" dirty="0"/>
          </a:p>
          <a:p>
            <a:r>
              <a:rPr lang="nl-NL" dirty="0"/>
              <a:t>Les 6: Toets</a:t>
            </a:r>
          </a:p>
          <a:p>
            <a:endParaRPr lang="nl-NL" dirty="0"/>
          </a:p>
        </p:txBody>
      </p:sp>
    </p:spTree>
    <p:extLst>
      <p:ext uri="{BB962C8B-B14F-4D97-AF65-F5344CB8AC3E}">
        <p14:creationId xmlns:p14="http://schemas.microsoft.com/office/powerpoint/2010/main" val="36750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Missie</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Een </a:t>
            </a:r>
            <a:r>
              <a:rPr lang="nl-NL" dirty="0"/>
              <a:t>missie definieert het bestaansrecht en identiteit van een </a:t>
            </a:r>
            <a:r>
              <a:rPr lang="nl-NL" dirty="0" smtClean="0"/>
              <a:t>organisatie.</a:t>
            </a:r>
          </a:p>
          <a:p>
            <a:r>
              <a:rPr lang="nl-NL" dirty="0"/>
              <a:t>Door middel van je missie geef je </a:t>
            </a:r>
            <a:r>
              <a:rPr lang="nl-NL" dirty="0" smtClean="0"/>
              <a:t>aan:</a:t>
            </a:r>
          </a:p>
          <a:p>
            <a:pPr lvl="1"/>
            <a:r>
              <a:rPr lang="nl-NL" dirty="0" smtClean="0"/>
              <a:t>wie </a:t>
            </a:r>
            <a:r>
              <a:rPr lang="nl-NL" dirty="0"/>
              <a:t>je </a:t>
            </a:r>
            <a:r>
              <a:rPr lang="nl-NL" dirty="0" smtClean="0"/>
              <a:t>bent.</a:t>
            </a:r>
          </a:p>
          <a:p>
            <a:pPr lvl="1"/>
            <a:r>
              <a:rPr lang="nl-NL" dirty="0" smtClean="0"/>
              <a:t>wat </a:t>
            </a:r>
            <a:r>
              <a:rPr lang="nl-NL" dirty="0"/>
              <a:t>je </a:t>
            </a:r>
            <a:r>
              <a:rPr lang="nl-NL" dirty="0" smtClean="0"/>
              <a:t>doet.</a:t>
            </a:r>
          </a:p>
          <a:p>
            <a:pPr lvl="1"/>
            <a:r>
              <a:rPr lang="nl-NL" dirty="0" smtClean="0"/>
              <a:t>wat </a:t>
            </a:r>
            <a:r>
              <a:rPr lang="nl-NL" dirty="0"/>
              <a:t>je wil bereiken. </a:t>
            </a:r>
            <a:endParaRPr lang="nl-NL" dirty="0" smtClean="0"/>
          </a:p>
          <a:p>
            <a:pPr marL="285750" lvl="1"/>
            <a:r>
              <a:rPr lang="nl-NL" sz="2400" dirty="0"/>
              <a:t>Je missie is tijdloos, maar wel toe te passen op dit moment. </a:t>
            </a:r>
            <a:endParaRPr lang="nl-NL" sz="2400" dirty="0" smtClean="0"/>
          </a:p>
          <a:p>
            <a:pPr marL="285750" lvl="1"/>
            <a:r>
              <a:rPr lang="nl-NL" sz="2400" dirty="0" smtClean="0"/>
              <a:t>Een </a:t>
            </a:r>
            <a:r>
              <a:rPr lang="nl-NL" sz="2400" dirty="0"/>
              <a:t>missie staat dus, in tegenstelling tot een visie, niet voortdurend ter discussie.</a:t>
            </a:r>
          </a:p>
          <a:p>
            <a:endParaRPr lang="nl-NL" dirty="0" smtClean="0"/>
          </a:p>
        </p:txBody>
      </p:sp>
    </p:spTree>
    <p:extLst>
      <p:ext uri="{BB962C8B-B14F-4D97-AF65-F5344CB8AC3E}">
        <p14:creationId xmlns:p14="http://schemas.microsoft.com/office/powerpoint/2010/main" val="106149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 tussen een missie en een visie</a:t>
            </a:r>
            <a:endParaRPr lang="nl-NL" dirty="0"/>
          </a:p>
        </p:txBody>
      </p:sp>
      <p:sp>
        <p:nvSpPr>
          <p:cNvPr id="3" name="Tijdelijke aanduiding voor inhoud 2"/>
          <p:cNvSpPr>
            <a:spLocks noGrp="1"/>
          </p:cNvSpPr>
          <p:nvPr>
            <p:ph idx="1"/>
          </p:nvPr>
        </p:nvSpPr>
        <p:spPr/>
        <p:txBody>
          <a:bodyPr/>
          <a:lstStyle/>
          <a:p>
            <a:r>
              <a:rPr lang="en-US" dirty="0" err="1" smtClean="0"/>
              <a:t>Missie</a:t>
            </a:r>
            <a:r>
              <a:rPr lang="en-US" dirty="0" smtClean="0"/>
              <a:t>: </a:t>
            </a:r>
            <a:r>
              <a:rPr lang="nl-NL" dirty="0"/>
              <a:t>Een missie is datgene dat de organisatie naar buiten wil uitdragen. Het geeft aan waarvoor de mensen uit de organisatie staan, wat hun identiteit en waarden zijn. Omdat een missie over zaken gaat die jaren hebben gekost om op te bouwen wordt een missie zelden veranderd</a:t>
            </a:r>
            <a:r>
              <a:rPr lang="nl-NL" dirty="0" smtClean="0"/>
              <a:t>.</a:t>
            </a:r>
          </a:p>
          <a:p>
            <a:r>
              <a:rPr lang="en-US" dirty="0" err="1" smtClean="0"/>
              <a:t>Visie</a:t>
            </a:r>
            <a:r>
              <a:rPr lang="en-US" dirty="0" smtClean="0"/>
              <a:t>: </a:t>
            </a:r>
            <a:r>
              <a:rPr lang="nl-NL" dirty="0"/>
              <a:t>Een visie is een algemene voorstelling van de toekomst van een organisatie. Het geeft aan waarvoor de mensen uit de organisatie gaan, wat hun toekomstdroom is. Omdat een visie over zaken gaat die in een verre toekomst eventueel kunnen plaatsvinden wordt een visie soms bijgesteld.</a:t>
            </a:r>
          </a:p>
        </p:txBody>
      </p:sp>
    </p:spTree>
    <p:extLst>
      <p:ext uri="{BB962C8B-B14F-4D97-AF65-F5344CB8AC3E}">
        <p14:creationId xmlns:p14="http://schemas.microsoft.com/office/powerpoint/2010/main" val="32273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a:t>
            </a:r>
            <a:r>
              <a:rPr lang="en-US" dirty="0" smtClean="0"/>
              <a:t> </a:t>
            </a: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559960434"/>
              </p:ext>
            </p:extLst>
          </p:nvPr>
        </p:nvGraphicFramePr>
        <p:xfrm>
          <a:off x="1774421" y="2678807"/>
          <a:ext cx="8490040" cy="2881884"/>
        </p:xfrm>
        <a:graphic>
          <a:graphicData uri="http://schemas.openxmlformats.org/drawingml/2006/table">
            <a:tbl>
              <a:tblPr firstRow="1" bandRow="1">
                <a:tableStyleId>{5C22544A-7EE6-4342-B048-85BDC9FD1C3A}</a:tableStyleId>
              </a:tblPr>
              <a:tblGrid>
                <a:gridCol w="4245020"/>
                <a:gridCol w="4245020"/>
              </a:tblGrid>
              <a:tr h="406854">
                <a:tc>
                  <a:txBody>
                    <a:bodyPr/>
                    <a:lstStyle/>
                    <a:p>
                      <a:r>
                        <a:rPr lang="nl-NL" noProof="0" dirty="0" smtClean="0"/>
                        <a:t>Missie</a:t>
                      </a:r>
                      <a:endParaRPr lang="nl-NL" noProof="0" dirty="0"/>
                    </a:p>
                  </a:txBody>
                  <a:tcPr/>
                </a:tc>
                <a:tc>
                  <a:txBody>
                    <a:bodyPr/>
                    <a:lstStyle/>
                    <a:p>
                      <a:r>
                        <a:rPr lang="nl-NL" noProof="0" dirty="0" smtClean="0"/>
                        <a:t>Visie</a:t>
                      </a:r>
                      <a:endParaRPr lang="nl-NL" noProof="0" dirty="0"/>
                    </a:p>
                  </a:txBody>
                  <a:tcPr/>
                </a:tc>
              </a:tr>
              <a:tr h="412505">
                <a:tc>
                  <a:txBody>
                    <a:bodyPr/>
                    <a:lstStyle/>
                    <a:p>
                      <a:r>
                        <a:rPr lang="nl-NL" noProof="0" dirty="0" smtClean="0"/>
                        <a:t>Waarvoor we staan</a:t>
                      </a:r>
                    </a:p>
                  </a:txBody>
                  <a:tcPr/>
                </a:tc>
                <a:tc>
                  <a:txBody>
                    <a:bodyPr/>
                    <a:lstStyle/>
                    <a:p>
                      <a:r>
                        <a:rPr lang="nl-NL" noProof="0" dirty="0" smtClean="0"/>
                        <a:t>Waarvoor we gaan</a:t>
                      </a:r>
                      <a:endParaRPr lang="nl-NL" noProof="0" dirty="0"/>
                    </a:p>
                  </a:txBody>
                  <a:tcPr/>
                </a:tc>
              </a:tr>
              <a:tr h="412505">
                <a:tc>
                  <a:txBody>
                    <a:bodyPr/>
                    <a:lstStyle/>
                    <a:p>
                      <a:r>
                        <a:rPr lang="nl-NL" noProof="0" dirty="0" smtClean="0"/>
                        <a:t>Gericht op de organisatie</a:t>
                      </a:r>
                      <a:endParaRPr lang="nl-NL" noProof="0" dirty="0"/>
                    </a:p>
                  </a:txBody>
                  <a:tcPr/>
                </a:tc>
                <a:tc>
                  <a:txBody>
                    <a:bodyPr/>
                    <a:lstStyle/>
                    <a:p>
                      <a:r>
                        <a:rPr lang="nl-NL" noProof="0" dirty="0" smtClean="0"/>
                        <a:t>Gericht op de</a:t>
                      </a:r>
                      <a:r>
                        <a:rPr lang="nl-NL" baseline="0" noProof="0" dirty="0" smtClean="0"/>
                        <a:t> omgeving</a:t>
                      </a:r>
                      <a:endParaRPr lang="nl-NL" noProof="0" dirty="0"/>
                    </a:p>
                  </a:txBody>
                  <a:tcPr/>
                </a:tc>
              </a:tr>
              <a:tr h="412505">
                <a:tc>
                  <a:txBody>
                    <a:bodyPr/>
                    <a:lstStyle/>
                    <a:p>
                      <a:r>
                        <a:rPr lang="nl-NL" noProof="0" dirty="0" smtClean="0"/>
                        <a:t>Wie zijn we?</a:t>
                      </a:r>
                      <a:endParaRPr lang="nl-NL" noProof="0" dirty="0"/>
                    </a:p>
                  </a:txBody>
                  <a:tcPr/>
                </a:tc>
                <a:tc>
                  <a:txBody>
                    <a:bodyPr/>
                    <a:lstStyle/>
                    <a:p>
                      <a:r>
                        <a:rPr lang="nl-NL" noProof="0" dirty="0" smtClean="0"/>
                        <a:t>Hoe gaan we met de wereld om?</a:t>
                      </a:r>
                    </a:p>
                  </a:txBody>
                  <a:tcPr/>
                </a:tc>
              </a:tr>
              <a:tr h="412505">
                <a:tc>
                  <a:txBody>
                    <a:bodyPr/>
                    <a:lstStyle/>
                    <a:p>
                      <a:r>
                        <a:rPr lang="nl-NL" noProof="0" dirty="0" smtClean="0"/>
                        <a:t>Identiteit, waarden</a:t>
                      </a:r>
                      <a:endParaRPr lang="nl-NL" noProof="0" dirty="0"/>
                    </a:p>
                  </a:txBody>
                  <a:tcPr/>
                </a:tc>
                <a:tc>
                  <a:txBody>
                    <a:bodyPr/>
                    <a:lstStyle/>
                    <a:p>
                      <a:r>
                        <a:rPr lang="nl-NL" noProof="0" dirty="0" smtClean="0"/>
                        <a:t>Toekomst, droom</a:t>
                      </a:r>
                      <a:endParaRPr lang="nl-NL" noProof="0" dirty="0"/>
                    </a:p>
                  </a:txBody>
                  <a:tcPr/>
                </a:tc>
              </a:tr>
              <a:tr h="412505">
                <a:tc>
                  <a:txBody>
                    <a:bodyPr/>
                    <a:lstStyle/>
                    <a:p>
                      <a:r>
                        <a:rPr lang="nl-NL" noProof="0" dirty="0" smtClean="0"/>
                        <a:t>Vanuit een lang verleden</a:t>
                      </a:r>
                      <a:endParaRPr lang="nl-NL" noProof="0" dirty="0"/>
                    </a:p>
                  </a:txBody>
                  <a:tcPr/>
                </a:tc>
                <a:tc>
                  <a:txBody>
                    <a:bodyPr/>
                    <a:lstStyle/>
                    <a:p>
                      <a:r>
                        <a:rPr lang="nl-NL" noProof="0" dirty="0" smtClean="0"/>
                        <a:t>Vanuit de verre toekomst</a:t>
                      </a:r>
                      <a:endParaRPr lang="nl-NL" noProof="0" dirty="0"/>
                    </a:p>
                  </a:txBody>
                  <a:tcPr/>
                </a:tc>
              </a:tr>
              <a:tr h="412505">
                <a:tc>
                  <a:txBody>
                    <a:bodyPr/>
                    <a:lstStyle/>
                    <a:p>
                      <a:r>
                        <a:rPr lang="nl-NL" noProof="0" dirty="0" smtClean="0"/>
                        <a:t>In principe tijdloos</a:t>
                      </a:r>
                      <a:endParaRPr lang="nl-NL" noProof="0" dirty="0"/>
                    </a:p>
                  </a:txBody>
                  <a:tcPr/>
                </a:tc>
                <a:tc>
                  <a:txBody>
                    <a:bodyPr/>
                    <a:lstStyle/>
                    <a:p>
                      <a:r>
                        <a:rPr lang="nl-NL" noProof="0" dirty="0" smtClean="0"/>
                        <a:t>Kan worden bijgesteld</a:t>
                      </a:r>
                      <a:endParaRPr lang="nl-NL" noProof="0" dirty="0"/>
                    </a:p>
                  </a:txBody>
                  <a:tcPr/>
                </a:tc>
              </a:tr>
            </a:tbl>
          </a:graphicData>
        </a:graphic>
      </p:graphicFrame>
    </p:spTree>
    <p:extLst>
      <p:ext uri="{BB962C8B-B14F-4D97-AF65-F5344CB8AC3E}">
        <p14:creationId xmlns:p14="http://schemas.microsoft.com/office/powerpoint/2010/main" val="123377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r>
              <a:rPr lang="nl-NL" dirty="0" smtClean="0"/>
              <a:t>Ga op zoek naar de visie en missie van een willekeurig bedrijf.</a:t>
            </a:r>
          </a:p>
          <a:p>
            <a:r>
              <a:rPr lang="nl-NL" dirty="0" smtClean="0"/>
              <a:t>Werk in tweetallen</a:t>
            </a:r>
          </a:p>
          <a:p>
            <a:r>
              <a:rPr lang="nl-NL" dirty="0" smtClean="0"/>
              <a:t>Ga na of de verschillen die op de vorige dia zijn weergegeven duidelijk naar voren komen in de missie en visie.</a:t>
            </a:r>
            <a:endParaRPr lang="nl-NL" dirty="0"/>
          </a:p>
        </p:txBody>
      </p:sp>
    </p:spTree>
    <p:extLst>
      <p:ext uri="{BB962C8B-B14F-4D97-AF65-F5344CB8AC3E}">
        <p14:creationId xmlns:p14="http://schemas.microsoft.com/office/powerpoint/2010/main" val="14695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Onderdelen missie</a:t>
            </a:r>
            <a:endParaRPr lang="nl-NL" dirty="0"/>
          </a:p>
        </p:txBody>
      </p:sp>
      <p:sp>
        <p:nvSpPr>
          <p:cNvPr id="3" name="Tijdelijke aanduiding voor inhoud 2"/>
          <p:cNvSpPr>
            <a:spLocks noGrp="1"/>
          </p:cNvSpPr>
          <p:nvPr>
            <p:ph idx="1"/>
          </p:nvPr>
        </p:nvSpPr>
        <p:spPr/>
        <p:txBody>
          <a:bodyPr/>
          <a:lstStyle/>
          <a:p>
            <a:r>
              <a:rPr lang="nl-NL" dirty="0"/>
              <a:t>De missie van een organisatie bestaat over het algemeen uit de volgende vier onderdelen:﻿﻿</a:t>
            </a:r>
            <a:endParaRPr lang="nl-NL" dirty="0" smtClean="0"/>
          </a:p>
          <a:p>
            <a:r>
              <a:rPr lang="nl-NL" dirty="0" smtClean="0"/>
              <a:t>Werkterrein</a:t>
            </a:r>
            <a:endParaRPr lang="nl-NL" dirty="0"/>
          </a:p>
          <a:p>
            <a:r>
              <a:rPr lang="nl-NL" dirty="0"/>
              <a:t>Bestaansrecht</a:t>
            </a:r>
          </a:p>
          <a:p>
            <a:r>
              <a:rPr lang="nl-NL" dirty="0"/>
              <a:t>Betekenis voor belanghebbenden</a:t>
            </a:r>
          </a:p>
          <a:p>
            <a:r>
              <a:rPr lang="nl-NL" dirty="0"/>
              <a:t>Normen, waarden en overtuigingen </a:t>
            </a:r>
          </a:p>
          <a:p>
            <a:endParaRPr lang="nl-NL" dirty="0"/>
          </a:p>
        </p:txBody>
      </p:sp>
    </p:spTree>
    <p:extLst>
      <p:ext uri="{BB962C8B-B14F-4D97-AF65-F5344CB8AC3E}">
        <p14:creationId xmlns:p14="http://schemas.microsoft.com/office/powerpoint/2010/main" val="176088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
            </a:r>
            <a:br>
              <a:rPr lang="nl-NL" b="1" dirty="0" smtClean="0"/>
            </a:br>
            <a:r>
              <a:rPr lang="nl-NL" dirty="0" smtClean="0"/>
              <a:t>Werkterrein</a:t>
            </a:r>
            <a:r>
              <a:rPr lang="nl-NL" dirty="0"/>
              <a:t>, Bestaansrecht, Betekenis voor belanghebbenden</a:t>
            </a:r>
            <a:r>
              <a:rPr lang="nl-NL" b="1" dirty="0"/>
              <a:t/>
            </a:r>
            <a:br>
              <a:rPr lang="nl-NL" b="1" dirty="0"/>
            </a:br>
            <a:endParaRPr lang="nl-NL" dirty="0"/>
          </a:p>
        </p:txBody>
      </p:sp>
      <p:sp>
        <p:nvSpPr>
          <p:cNvPr id="3" name="Tijdelijke aanduiding voor inhoud 2"/>
          <p:cNvSpPr>
            <a:spLocks noGrp="1"/>
          </p:cNvSpPr>
          <p:nvPr>
            <p:ph idx="1"/>
          </p:nvPr>
        </p:nvSpPr>
        <p:spPr/>
        <p:txBody>
          <a:bodyPr>
            <a:normAutofit/>
          </a:bodyPr>
          <a:lstStyle/>
          <a:p>
            <a:r>
              <a:rPr lang="nl-NL" dirty="0" smtClean="0"/>
              <a:t>De </a:t>
            </a:r>
            <a:r>
              <a:rPr lang="nl-NL" dirty="0"/>
              <a:t>hamvraag bij de missie is </a:t>
            </a:r>
            <a:r>
              <a:rPr lang="nl-NL" dirty="0" smtClean="0"/>
              <a:t>‘</a:t>
            </a:r>
            <a:r>
              <a:rPr lang="en-US" dirty="0" smtClean="0"/>
              <a:t>What</a:t>
            </a:r>
            <a:r>
              <a:rPr lang="nl-NL" dirty="0" smtClean="0"/>
              <a:t> </a:t>
            </a:r>
            <a:r>
              <a:rPr lang="nl-NL" dirty="0"/>
              <a:t>business are we in?’. </a:t>
            </a:r>
            <a:endParaRPr lang="nl-NL" dirty="0" smtClean="0"/>
          </a:p>
          <a:p>
            <a:r>
              <a:rPr lang="nl-NL" dirty="0" smtClean="0"/>
              <a:t>Je </a:t>
            </a:r>
            <a:r>
              <a:rPr lang="nl-NL" dirty="0"/>
              <a:t>bepaalt wat je business scope is</a:t>
            </a:r>
            <a:r>
              <a:rPr lang="nl-NL" dirty="0" smtClean="0"/>
              <a:t>.</a:t>
            </a:r>
          </a:p>
          <a:p>
            <a:r>
              <a:rPr lang="nl-NL" dirty="0" smtClean="0"/>
              <a:t>Je </a:t>
            </a:r>
            <a:r>
              <a:rPr lang="nl-NL" dirty="0"/>
              <a:t>kan dit doen door het </a:t>
            </a:r>
            <a:r>
              <a:rPr lang="nl-NL" b="1" dirty="0" smtClean="0">
                <a:solidFill>
                  <a:schemeClr val="tx1"/>
                </a:solidFill>
              </a:rPr>
              <a:t>PMC-model van </a:t>
            </a:r>
            <a:r>
              <a:rPr lang="nl-NL" b="1" dirty="0" err="1" smtClean="0">
                <a:solidFill>
                  <a:schemeClr val="tx1"/>
                </a:solidFill>
              </a:rPr>
              <a:t>Abell</a:t>
            </a:r>
            <a:r>
              <a:rPr lang="nl-NL" b="1" dirty="0" smtClean="0">
                <a:solidFill>
                  <a:schemeClr val="tx1"/>
                </a:solidFill>
              </a:rPr>
              <a:t> </a:t>
            </a:r>
            <a:r>
              <a:rPr lang="nl-NL" dirty="0" smtClean="0"/>
              <a:t>in </a:t>
            </a:r>
            <a:r>
              <a:rPr lang="nl-NL" dirty="0"/>
              <a:t>te vullen. Ook kan je door dit model in te vullen zien waar je kansen liggen </a:t>
            </a:r>
            <a:r>
              <a:rPr lang="nl-NL" dirty="0" smtClean="0"/>
              <a:t>en </a:t>
            </a:r>
            <a:r>
              <a:rPr lang="nl-NL" dirty="0"/>
              <a:t>dus inzicht krijgen in je </a:t>
            </a:r>
            <a:r>
              <a:rPr lang="nl-NL" dirty="0" smtClean="0"/>
              <a:t>bedrijfsdomein. </a:t>
            </a:r>
            <a:endParaRPr lang="nl-NL" dirty="0"/>
          </a:p>
        </p:txBody>
      </p:sp>
    </p:spTree>
    <p:extLst>
      <p:ext uri="{BB962C8B-B14F-4D97-AF65-F5344CB8AC3E}">
        <p14:creationId xmlns:p14="http://schemas.microsoft.com/office/powerpoint/2010/main" val="175862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PMC</a:t>
            </a:r>
            <a:endParaRPr lang="nl-NL" dirty="0"/>
          </a:p>
        </p:txBody>
      </p:sp>
      <p:sp>
        <p:nvSpPr>
          <p:cNvPr id="3" name="Tijdelijke aanduiding voor inhoud 2"/>
          <p:cNvSpPr>
            <a:spLocks noGrp="1"/>
          </p:cNvSpPr>
          <p:nvPr>
            <p:ph idx="1"/>
          </p:nvPr>
        </p:nvSpPr>
        <p:spPr>
          <a:xfrm>
            <a:off x="1295402" y="2724357"/>
            <a:ext cx="9601196" cy="3318936"/>
          </a:xfrm>
        </p:spPr>
        <p:txBody>
          <a:bodyPr/>
          <a:lstStyle/>
          <a:p>
            <a:r>
              <a:rPr lang="nl-NL" dirty="0"/>
              <a:t>De volgende drie vragen moeten dan worden beantwoord:</a:t>
            </a:r>
          </a:p>
          <a:p>
            <a:r>
              <a:rPr lang="nl-NL" b="1" dirty="0" smtClean="0"/>
              <a:t>Markt</a:t>
            </a:r>
            <a:r>
              <a:rPr lang="nl-NL" b="1" dirty="0"/>
              <a:t>:</a:t>
            </a:r>
            <a:r>
              <a:rPr lang="nl-NL" dirty="0"/>
              <a:t> Op wie richten we ons? Dus welke klantgroepen ga je aanspreken.</a:t>
            </a:r>
          </a:p>
          <a:p>
            <a:r>
              <a:rPr lang="nl-NL" b="1" dirty="0"/>
              <a:t>Product:</a:t>
            </a:r>
            <a:r>
              <a:rPr lang="nl-NL" dirty="0"/>
              <a:t> Wat bieden we aan? Dus in welke behoefte voorzie je.</a:t>
            </a:r>
          </a:p>
          <a:p>
            <a:r>
              <a:rPr lang="nl-NL" b="1" dirty="0"/>
              <a:t>Competentie:</a:t>
            </a:r>
            <a:r>
              <a:rPr lang="nl-NL" dirty="0"/>
              <a:t> Hoe maken we dit waar? Dus waarin onderscheid je je.</a:t>
            </a:r>
          </a:p>
          <a:p>
            <a:endParaRPr lang="nl-NL" dirty="0"/>
          </a:p>
        </p:txBody>
      </p:sp>
    </p:spTree>
    <p:extLst>
      <p:ext uri="{BB962C8B-B14F-4D97-AF65-F5344CB8AC3E}">
        <p14:creationId xmlns:p14="http://schemas.microsoft.com/office/powerpoint/2010/main" val="365642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184</TotalTime>
  <Words>575</Words>
  <Application>Microsoft Office PowerPoint</Application>
  <PresentationFormat>Breedbeeld</PresentationFormat>
  <Paragraphs>80</Paragraphs>
  <Slides>13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Garamond</vt:lpstr>
      <vt:lpstr>Organisch</vt:lpstr>
      <vt:lpstr>Visie &amp; Strategie</vt:lpstr>
      <vt:lpstr>Agenda</vt:lpstr>
      <vt:lpstr>Missie</vt:lpstr>
      <vt:lpstr>Verschil tussen een missie en een visie</vt:lpstr>
      <vt:lpstr>Verschillen </vt:lpstr>
      <vt:lpstr>Opdracht</vt:lpstr>
      <vt:lpstr>Onderdelen missie</vt:lpstr>
      <vt:lpstr> Werkterrein, Bestaansrecht, Betekenis voor belanghebbenden </vt:lpstr>
      <vt:lpstr>PMC</vt:lpstr>
      <vt:lpstr>Opdracht</vt:lpstr>
      <vt:lpstr>Normen, waarden en overtuigingen</vt:lpstr>
      <vt:lpstr>Het definiëren van een missie</vt:lpstr>
      <vt:lpstr>Voorbeelden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Visie &amp; Strategie</dc:title>
  <dc:creator>Manuela &amp; Michelle</dc:creator>
  <cp:lastModifiedBy>Manuela &amp; Michelle</cp:lastModifiedBy>
  <cp:revision>23</cp:revision>
  <dcterms:created xsi:type="dcterms:W3CDTF">2013-11-18T15:50:00Z</dcterms:created>
  <dcterms:modified xsi:type="dcterms:W3CDTF">2013-11-27T11:24:11Z</dcterms:modified>
</cp:coreProperties>
</file>